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859" r:id="rId2"/>
    <p:sldId id="906" r:id="rId3"/>
    <p:sldId id="910" r:id="rId4"/>
    <p:sldId id="911" r:id="rId5"/>
    <p:sldId id="912" r:id="rId6"/>
    <p:sldId id="913" r:id="rId7"/>
    <p:sldId id="915" r:id="rId8"/>
    <p:sldId id="916" r:id="rId9"/>
    <p:sldId id="917" r:id="rId10"/>
    <p:sldId id="914" r:id="rId11"/>
    <p:sldId id="907" r:id="rId12"/>
    <p:sldId id="908" r:id="rId13"/>
    <p:sldId id="918" r:id="rId14"/>
    <p:sldId id="919" r:id="rId15"/>
    <p:sldId id="920" r:id="rId16"/>
    <p:sldId id="921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0768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第二单元  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社会主义制度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社会主义建设的探索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第二单元</a:t>
            </a:r>
            <a:r>
              <a:rPr lang="zh-CN" altLang="en-US" sz="5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总结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与提升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3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pc="-1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3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en-US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</a:t>
            </a:r>
            <a:r>
              <a:rPr lang="en-US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年的一幅宣传画，描绘了纺织工人生产的场景。该作品</a:t>
            </a:r>
            <a:r>
              <a:rPr lang="en-US" altLang="zh-CN" spc="-13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 )</a:t>
            </a:r>
            <a:endParaRPr lang="zh-CN" altLang="zh-CN" sz="1200" spc="-13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宣传了土地改革的必要性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表达了人民工业建设的热情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展现了农业合作化的成就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揭示了科教兴国战略的意义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12219" y="882344"/>
            <a:ext cx="373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3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078" y="1772816"/>
            <a:ext cx="4464496" cy="313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6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潍坊中考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年底，我国对资本主义工商业进行了社会主义改造，其政策被誉为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。原因是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实现经济恢复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实行互助合作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运用和平手段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消灭剥削阶级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吉林中考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年底基本完成，改变我国生产资料私有制的深刻社会变革是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洋务运动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戊戌变法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辛亥革命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8342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091806" y="3077752"/>
            <a:ext cx="394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年代，河南省鲁山县某剧团排演了《苏殿选和互助组》一剧后，许多农民提高了思想认识，纷纷转入常年互助组。下列史事与该剧内容密切相关的是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筹建中华人民共和国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889465"/>
            <a:ext cx="1756048" cy="4229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71498" y="19943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2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2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下表归纳了中华人民共和国初期，为巩固人民政权，建设新生的共和国，党和政府领导人民进行的一系列探索和斗争。表中的</a:t>
            </a:r>
            <a:r>
              <a:rPr lang="en-US" altLang="zh-CN" sz="22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处分别应填写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2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三大改造、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计划、土地改革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三大改造、土地改革、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土地改革、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计划、三大改造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土地改革、三大改造、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sz="22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61062" y="1368816"/>
            <a:ext cx="3754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pc="-100" dirty="0">
                <a:cs typeface="Times New Roman" panose="02020603050405020304" pitchFamily="18" charset="0"/>
              </a:rPr>
              <a:t>D</a:t>
            </a:r>
            <a:endParaRPr lang="zh-CN" altLang="en-US" sz="22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807127"/>
              </p:ext>
            </p:extLst>
          </p:nvPr>
        </p:nvGraphicFramePr>
        <p:xfrm>
          <a:off x="5591150" y="2187673"/>
          <a:ext cx="6048673" cy="3520440"/>
        </p:xfrm>
        <a:graphic>
          <a:graphicData uri="http://schemas.openxmlformats.org/drawingml/2006/table">
            <a:tbl>
              <a:tblPr firstRow="1" firstCol="1" bandRow="1"/>
              <a:tblGrid>
                <a:gridCol w="1800201">
                  <a:extLst>
                    <a:ext uri="{9D8B030D-6E8A-4147-A177-3AD203B41FA5}">
                      <a16:colId xmlns:a16="http://schemas.microsoft.com/office/drawing/2014/main" val="2657918094"/>
                    </a:ext>
                  </a:extLst>
                </a:gridCol>
                <a:gridCol w="1160020">
                  <a:extLst>
                    <a:ext uri="{9D8B030D-6E8A-4147-A177-3AD203B41FA5}">
                      <a16:colId xmlns:a16="http://schemas.microsoft.com/office/drawing/2014/main" val="46360136"/>
                    </a:ext>
                  </a:extLst>
                </a:gridCol>
                <a:gridCol w="3088452">
                  <a:extLst>
                    <a:ext uri="{9D8B030D-6E8A-4147-A177-3AD203B41FA5}">
                      <a16:colId xmlns:a16="http://schemas.microsoft.com/office/drawing/2014/main" val="1383571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历史事件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216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1950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抗美援朝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大大提高了我国国际地位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319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1950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彻底摧毁了封建土地制度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667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1956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社会主义基本制度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在我国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建立起来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8953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1957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我国开始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改变工业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落后的面貌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35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25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71" y="908720"/>
            <a:ext cx="7056784" cy="55146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96034"/>
              </p:ext>
            </p:extLst>
          </p:nvPr>
        </p:nvGraphicFramePr>
        <p:xfrm>
          <a:off x="334567" y="1800665"/>
          <a:ext cx="11521280" cy="3849091"/>
        </p:xfrm>
        <a:graphic>
          <a:graphicData uri="http://schemas.openxmlformats.org/drawingml/2006/table">
            <a:tbl>
              <a:tblPr firstRow="1" firstCol="1" bandRow="1"/>
              <a:tblGrid>
                <a:gridCol w="1152127">
                  <a:extLst>
                    <a:ext uri="{9D8B030D-6E8A-4147-A177-3AD203B41FA5}">
                      <a16:colId xmlns:a16="http://schemas.microsoft.com/office/drawing/2014/main" val="3585271609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174344464"/>
                    </a:ext>
                  </a:extLst>
                </a:gridCol>
                <a:gridCol w="5544617">
                  <a:extLst>
                    <a:ext uri="{9D8B030D-6E8A-4147-A177-3AD203B41FA5}">
                      <a16:colId xmlns:a16="http://schemas.microsoft.com/office/drawing/2014/main" val="2542127176"/>
                    </a:ext>
                  </a:extLst>
                </a:gridCol>
              </a:tblGrid>
              <a:tr h="3168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53458"/>
                  </a:ext>
                </a:extLst>
              </a:tr>
              <a:tr h="6337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初步形成了独立的、比较完整的工业体系和国民经济体系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为现代化建设打下了坚实的物质基础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165295"/>
                  </a:ext>
                </a:extLst>
              </a:tr>
              <a:tr h="93833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大跃进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和人民公社化运动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是我国社会主义探索中的重大失误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导致国民经济发生严重困难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789470"/>
                  </a:ext>
                </a:extLst>
              </a:tr>
              <a:tr h="11058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文化大革命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给党、国家和各族人民带来新中国成立后最严重的挫折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造成了巨大的损失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052" marR="7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332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4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济宁中考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社会主义建设时期，涌现出王进喜、焦裕禄、雷锋等英模人物。他们体现出的共同时代精神是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抗美援朝、保家卫国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敢为人先、改革创新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自力更生、艰苦奋斗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廉洁奉公、执政为民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26802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960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鄂州中考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反映了新中国成立后的一段历史。新中国成立后最严重的挫折时期是图中的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97" y="880672"/>
            <a:ext cx="1934741" cy="4079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49046" y="14298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838" y="2496992"/>
            <a:ext cx="809778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4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78" y="908720"/>
            <a:ext cx="11404800" cy="540000"/>
          </a:xfrm>
          <a:prstGeom prst="rect">
            <a:avLst/>
          </a:prstGeom>
        </p:spPr>
      </p:pic>
      <p:pic>
        <p:nvPicPr>
          <p:cNvPr id="4" name="课时训练-历史-8下-时间轴-02.EPS" descr="id:21474908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846" y="1988840"/>
            <a:ext cx="11183580" cy="240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40" y="1052736"/>
            <a:ext cx="11207290" cy="396000"/>
          </a:xfrm>
          <a:prstGeom prst="rect">
            <a:avLst/>
          </a:prstGeom>
        </p:spPr>
      </p:pic>
      <p:pic>
        <p:nvPicPr>
          <p:cNvPr id="4" name="课时训练-历史-8下-结构图-02.EPS" descr="id:2147490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1628800"/>
            <a:ext cx="5419278" cy="481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67" y="926768"/>
            <a:ext cx="11434873" cy="414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67" y="1412776"/>
            <a:ext cx="5113188" cy="588052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056792"/>
              </p:ext>
            </p:extLst>
          </p:nvPr>
        </p:nvGraphicFramePr>
        <p:xfrm>
          <a:off x="352672" y="2136224"/>
          <a:ext cx="11485068" cy="4096512"/>
        </p:xfrm>
        <a:graphic>
          <a:graphicData uri="http://schemas.openxmlformats.org/drawingml/2006/table">
            <a:tbl>
              <a:tblPr firstRow="1" firstCol="1" bandRow="1"/>
              <a:tblGrid>
                <a:gridCol w="773982">
                  <a:extLst>
                    <a:ext uri="{9D8B030D-6E8A-4147-A177-3AD203B41FA5}">
                      <a16:colId xmlns:a16="http://schemas.microsoft.com/office/drawing/2014/main" val="2645312834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10619335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470726400"/>
                    </a:ext>
                  </a:extLst>
                </a:gridCol>
                <a:gridCol w="7614742">
                  <a:extLst>
                    <a:ext uri="{9D8B030D-6E8A-4147-A177-3AD203B41FA5}">
                      <a16:colId xmlns:a16="http://schemas.microsoft.com/office/drawing/2014/main" val="3116874175"/>
                    </a:ext>
                  </a:extLst>
                </a:gridCol>
              </a:tblGrid>
              <a:tr h="252719"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5723738"/>
                  </a:ext>
                </a:extLst>
              </a:tr>
              <a:tr h="68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重点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集中主要力量发展重工业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建立国家工业化和国防现代化的初步基础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61622"/>
                  </a:ext>
                </a:extLst>
              </a:tr>
              <a:tr h="8730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绝大部分指标大幅度超额完成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我国开始改变工业落后的面貌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向社会主义工业化迈进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4652811"/>
                  </a:ext>
                </a:extLst>
              </a:tr>
              <a:tr h="2527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三大改造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10675"/>
                  </a:ext>
                </a:extLst>
              </a:tr>
              <a:tr h="4824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农业、手工业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建立生产合作社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走集体化道路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199597"/>
                  </a:ext>
                </a:extLst>
              </a:tr>
              <a:tr h="43651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资本主义工商业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公私合营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实行赎买政策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152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06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297607"/>
              </p:ext>
            </p:extLst>
          </p:nvPr>
        </p:nvGraphicFramePr>
        <p:xfrm>
          <a:off x="334566" y="1018416"/>
          <a:ext cx="1148506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773982">
                  <a:extLst>
                    <a:ext uri="{9D8B030D-6E8A-4147-A177-3AD203B41FA5}">
                      <a16:colId xmlns:a16="http://schemas.microsoft.com/office/drawing/2014/main" val="1087021778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53187731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877634533"/>
                    </a:ext>
                  </a:extLst>
                </a:gridCol>
                <a:gridCol w="7614742">
                  <a:extLst>
                    <a:ext uri="{9D8B030D-6E8A-4147-A177-3AD203B41FA5}">
                      <a16:colId xmlns:a16="http://schemas.microsoft.com/office/drawing/2014/main" val="1073224829"/>
                    </a:ext>
                  </a:extLst>
                </a:gridCol>
              </a:tblGrid>
              <a:tr h="11487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政治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全国人民代表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大会召开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156930"/>
                  </a:ext>
                </a:extLst>
              </a:tr>
              <a:tr h="14244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全国人民代表大会的召开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标志着人民代表大会制度的确立。人民代表大会制度是我国的根本政治制度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为社会主义民主政治建设奠定了基础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2" marR="27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703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3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赤峰中考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年全国工业总产值达到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783.9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亿元，比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年增长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128.3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重工业生产在工业总产值中的比重，由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35.5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％提高到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％。重工业出现这种变化的主要原因是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土地改革的实施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大跃进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的开展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三大改造的实行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一五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计划的完成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8258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712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当新中国第一辆汽车试车成功，当新中国第一架喷气式战斗机飞过天安门广场上空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当新中国工业无数个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层出不穷的时候，中国人一辆汽车、一架飞机、一辆坦克、一辆拖拉机都不能造的时代一去不复返了！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这主要得益于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土地改革运动的开展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抗美援朝战争的胜利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第一个五年计划实施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三大改造的基本完成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1414" y="25357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748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如图是我国美术工作者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年创作的宣传画，画面描绘了为完成第一个五年计划而开展劳动竞赛的场景。该画反映了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工业化目标激发的建设热情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社会主义改造完成后的喜悦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原子弹首次爆炸成功的自豪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东方红一号发射成功的骄傲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38" y="873552"/>
            <a:ext cx="1985020" cy="4193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7958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2087363"/>
            <a:ext cx="2664296" cy="415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5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包头中考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日，《人民日报》刊登的《难忘的一天》中写道：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六亿的人民，加上无限大的权力，这一切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都是为了社会主义的实现。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这反映出当时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新中国工业化建设起步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社会主义公有制建立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人民代表大会制度确立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封建剥削制度已消灭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870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137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872</Words>
  <Application>Microsoft Office PowerPoint</Application>
  <PresentationFormat>自定义</PresentationFormat>
  <Paragraphs>112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296</cp:revision>
  <dcterms:created xsi:type="dcterms:W3CDTF">2020-11-06T05:24:40Z</dcterms:created>
  <dcterms:modified xsi:type="dcterms:W3CDTF">2024-12-16T10:57:07Z</dcterms:modified>
</cp:coreProperties>
</file>